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8" r:id="rId4"/>
    <p:sldId id="260" r:id="rId5"/>
    <p:sldId id="259" r:id="rId6"/>
    <p:sldId id="263" r:id="rId7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00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7F4E82-827F-4102-9A51-A7A82E1E3F67}" type="doc">
      <dgm:prSet loTypeId="urn:microsoft.com/office/officeart/2016/7/layout/BasicProcessNew" loCatId="process" qsTypeId="urn:microsoft.com/office/officeart/2005/8/quickstyle/simple1" qsCatId="simple" csTypeId="urn:microsoft.com/office/officeart/2005/8/colors/ColorSchemeForSuggestions" csCatId="other"/>
      <dgm:spPr/>
      <dgm:t>
        <a:bodyPr/>
        <a:lstStyle/>
        <a:p>
          <a:endParaRPr lang="en-US"/>
        </a:p>
      </dgm:t>
    </dgm:pt>
    <dgm:pt modelId="{ECF5FF10-2B33-4C1D-BA08-B2A1AA63208F}">
      <dgm:prSet/>
      <dgm:spPr/>
      <dgm:t>
        <a:bodyPr/>
        <a:lstStyle/>
        <a:p>
          <a:r>
            <a:rPr lang="pt-PT"/>
            <a:t>Alemanha</a:t>
          </a:r>
          <a:endParaRPr lang="en-US"/>
        </a:p>
      </dgm:t>
    </dgm:pt>
    <dgm:pt modelId="{BF6254EC-7205-4891-9529-865D063C80E8}" type="parTrans" cxnId="{7B73BAD5-6182-4967-943F-8AB5215F4626}">
      <dgm:prSet/>
      <dgm:spPr/>
      <dgm:t>
        <a:bodyPr/>
        <a:lstStyle/>
        <a:p>
          <a:endParaRPr lang="en-US"/>
        </a:p>
      </dgm:t>
    </dgm:pt>
    <dgm:pt modelId="{3277FB81-8EEC-4F00-ADC1-236DC4E3E7B7}" type="sibTrans" cxnId="{7B73BAD5-6182-4967-943F-8AB5215F4626}">
      <dgm:prSet/>
      <dgm:spPr/>
      <dgm:t>
        <a:bodyPr/>
        <a:lstStyle/>
        <a:p>
          <a:endParaRPr lang="en-US"/>
        </a:p>
      </dgm:t>
    </dgm:pt>
    <dgm:pt modelId="{D5310991-86AD-41FC-B7C5-1F56D509716E}">
      <dgm:prSet/>
      <dgm:spPr/>
      <dgm:t>
        <a:bodyPr/>
        <a:lstStyle/>
        <a:p>
          <a:r>
            <a:rPr lang="pt-PT"/>
            <a:t>Maior Economia da União Europeia (tamanho do mercado e sofisticação do negócio)</a:t>
          </a:r>
          <a:endParaRPr lang="en-US"/>
        </a:p>
      </dgm:t>
    </dgm:pt>
    <dgm:pt modelId="{200C8659-8CFA-4926-961B-BC3BA18E05EC}" type="parTrans" cxnId="{7D88D3EA-37CE-44FA-BF06-E164CFEA4260}">
      <dgm:prSet/>
      <dgm:spPr/>
      <dgm:t>
        <a:bodyPr/>
        <a:lstStyle/>
        <a:p>
          <a:endParaRPr lang="en-US"/>
        </a:p>
      </dgm:t>
    </dgm:pt>
    <dgm:pt modelId="{37F1BACF-E41E-4009-B09B-F36C07111B86}" type="sibTrans" cxnId="{7D88D3EA-37CE-44FA-BF06-E164CFEA4260}">
      <dgm:prSet/>
      <dgm:spPr/>
      <dgm:t>
        <a:bodyPr/>
        <a:lstStyle/>
        <a:p>
          <a:endParaRPr lang="en-US"/>
        </a:p>
      </dgm:t>
    </dgm:pt>
    <dgm:pt modelId="{406CD760-97BD-480A-92D9-B4BB2C31B3C8}">
      <dgm:prSet/>
      <dgm:spPr/>
      <dgm:t>
        <a:bodyPr/>
        <a:lstStyle/>
        <a:p>
          <a:r>
            <a:rPr lang="pt-PT"/>
            <a:t>Contribuição de 30,3% da indústria para a formação do PIB</a:t>
          </a:r>
          <a:endParaRPr lang="en-US"/>
        </a:p>
      </dgm:t>
    </dgm:pt>
    <dgm:pt modelId="{B3FCDD0B-0E69-4768-8A6A-C80DC8EAE85B}" type="parTrans" cxnId="{3742963F-3E5B-4223-984B-8402E967E24B}">
      <dgm:prSet/>
      <dgm:spPr/>
      <dgm:t>
        <a:bodyPr/>
        <a:lstStyle/>
        <a:p>
          <a:endParaRPr lang="en-US"/>
        </a:p>
      </dgm:t>
    </dgm:pt>
    <dgm:pt modelId="{15F19383-9CD4-452E-AB8A-CFAC09EB4D3E}" type="sibTrans" cxnId="{3742963F-3E5B-4223-984B-8402E967E24B}">
      <dgm:prSet/>
      <dgm:spPr/>
      <dgm:t>
        <a:bodyPr/>
        <a:lstStyle/>
        <a:p>
          <a:endParaRPr lang="en-US"/>
        </a:p>
      </dgm:t>
    </dgm:pt>
    <dgm:pt modelId="{39A6E527-DEB4-4971-B8CF-8C14889C0E81}">
      <dgm:prSet/>
      <dgm:spPr/>
      <dgm:t>
        <a:bodyPr/>
        <a:lstStyle/>
        <a:p>
          <a:r>
            <a:rPr lang="pt-PT"/>
            <a:t>É o terceiro maior exportador mundial, a seguir à China e aos EUA</a:t>
          </a:r>
          <a:endParaRPr lang="en-US"/>
        </a:p>
      </dgm:t>
    </dgm:pt>
    <dgm:pt modelId="{D0D33D54-07E3-480B-8C21-10796569A63D}" type="parTrans" cxnId="{72844146-E05B-40A6-9B57-2F4C81C77451}">
      <dgm:prSet/>
      <dgm:spPr/>
      <dgm:t>
        <a:bodyPr/>
        <a:lstStyle/>
        <a:p>
          <a:endParaRPr lang="en-US"/>
        </a:p>
      </dgm:t>
    </dgm:pt>
    <dgm:pt modelId="{DA841297-066D-4D4F-8F2C-96C3582D246C}" type="sibTrans" cxnId="{72844146-E05B-40A6-9B57-2F4C81C77451}">
      <dgm:prSet/>
      <dgm:spPr/>
      <dgm:t>
        <a:bodyPr/>
        <a:lstStyle/>
        <a:p>
          <a:endParaRPr lang="en-US"/>
        </a:p>
      </dgm:t>
    </dgm:pt>
    <dgm:pt modelId="{360E7121-C7BC-4F60-B6FC-9AD00B6A7620}">
      <dgm:prSet/>
      <dgm:spPr/>
      <dgm:t>
        <a:bodyPr/>
        <a:lstStyle/>
        <a:p>
          <a:r>
            <a:rPr lang="pt-PT"/>
            <a:t>Gastos elevados das empresas com R&amp;D, e alargada colaboração das instituições de ensino com a indústria</a:t>
          </a:r>
          <a:endParaRPr lang="en-US"/>
        </a:p>
      </dgm:t>
    </dgm:pt>
    <dgm:pt modelId="{99438DAE-2CE4-4B01-9003-CE3B1D4825EB}" type="parTrans" cxnId="{57B0F991-6137-4C73-A752-BC362CC48EB9}">
      <dgm:prSet/>
      <dgm:spPr/>
      <dgm:t>
        <a:bodyPr/>
        <a:lstStyle/>
        <a:p>
          <a:endParaRPr lang="en-US"/>
        </a:p>
      </dgm:t>
    </dgm:pt>
    <dgm:pt modelId="{5DA0CF3B-5BFA-4DEC-A752-6CCCC5F905FA}" type="sibTrans" cxnId="{57B0F991-6137-4C73-A752-BC362CC48EB9}">
      <dgm:prSet/>
      <dgm:spPr/>
      <dgm:t>
        <a:bodyPr/>
        <a:lstStyle/>
        <a:p>
          <a:endParaRPr lang="en-US"/>
        </a:p>
      </dgm:t>
    </dgm:pt>
    <dgm:pt modelId="{D86C8152-3437-4E79-8FC4-ABE069712571}">
      <dgm:prSet/>
      <dgm:spPr/>
      <dgm:t>
        <a:bodyPr/>
        <a:lstStyle/>
        <a:p>
          <a:r>
            <a:rPr lang="pt-PT" dirty="0"/>
            <a:t>Uso eficiente do seu talento, apoiado por práticas de gestão que encorajam o envolvimento dos trabalhadores</a:t>
          </a:r>
          <a:endParaRPr lang="en-US" dirty="0"/>
        </a:p>
      </dgm:t>
    </dgm:pt>
    <dgm:pt modelId="{7F1CF008-340D-4F66-AE6F-F41D701432AE}" type="parTrans" cxnId="{B53D1CBA-9573-4278-B7A6-C8FC240A5CF1}">
      <dgm:prSet/>
      <dgm:spPr/>
      <dgm:t>
        <a:bodyPr/>
        <a:lstStyle/>
        <a:p>
          <a:endParaRPr lang="en-US"/>
        </a:p>
      </dgm:t>
    </dgm:pt>
    <dgm:pt modelId="{79AEC979-93F6-41E0-A10D-D7C86F2BBCF5}" type="sibTrans" cxnId="{B53D1CBA-9573-4278-B7A6-C8FC240A5CF1}">
      <dgm:prSet/>
      <dgm:spPr/>
      <dgm:t>
        <a:bodyPr/>
        <a:lstStyle/>
        <a:p>
          <a:endParaRPr lang="en-US"/>
        </a:p>
      </dgm:t>
    </dgm:pt>
    <dgm:pt modelId="{DC9DD2AD-F340-48CE-9E5E-E6D2C104F77A}">
      <dgm:prSet/>
      <dgm:spPr/>
      <dgm:t>
        <a:bodyPr/>
        <a:lstStyle/>
        <a:p>
          <a:r>
            <a:rPr lang="pt-PT"/>
            <a:t>Com desativação de centrais nucleares até 2022, o aumento da produção de energia a partir do gás natural, requererá um forte investimento numa rede de centrais obsoletas e a adoção das energias renováveis.</a:t>
          </a:r>
          <a:endParaRPr lang="en-US"/>
        </a:p>
      </dgm:t>
    </dgm:pt>
    <dgm:pt modelId="{BDF2F113-8BBD-45B8-92AF-32F16B157EE7}" type="parTrans" cxnId="{CB2A367C-0EA4-45DD-9E93-69946EAC5478}">
      <dgm:prSet/>
      <dgm:spPr/>
      <dgm:t>
        <a:bodyPr/>
        <a:lstStyle/>
        <a:p>
          <a:endParaRPr lang="en-US"/>
        </a:p>
      </dgm:t>
    </dgm:pt>
    <dgm:pt modelId="{AEFDF8E6-2737-4120-A497-8F4D2F7BE41A}" type="sibTrans" cxnId="{CB2A367C-0EA4-45DD-9E93-69946EAC5478}">
      <dgm:prSet/>
      <dgm:spPr/>
      <dgm:t>
        <a:bodyPr/>
        <a:lstStyle/>
        <a:p>
          <a:endParaRPr lang="en-US"/>
        </a:p>
      </dgm:t>
    </dgm:pt>
    <dgm:pt modelId="{27C02703-0BE1-4A9A-AA4C-9BEA97B4F5C8}" type="pres">
      <dgm:prSet presAssocID="{5A7F4E82-827F-4102-9A51-A7A82E1E3F67}" presName="Name0" presStyleCnt="0">
        <dgm:presLayoutVars>
          <dgm:dir/>
          <dgm:resizeHandles val="exact"/>
        </dgm:presLayoutVars>
      </dgm:prSet>
      <dgm:spPr/>
    </dgm:pt>
    <dgm:pt modelId="{9BAC58C1-15F9-4800-8C71-561B75B9534A}" type="pres">
      <dgm:prSet presAssocID="{ECF5FF10-2B33-4C1D-BA08-B2A1AA63208F}" presName="node" presStyleLbl="node1" presStyleIdx="0" presStyleCnt="1">
        <dgm:presLayoutVars>
          <dgm:bulletEnabled val="1"/>
        </dgm:presLayoutVars>
      </dgm:prSet>
      <dgm:spPr/>
    </dgm:pt>
  </dgm:ptLst>
  <dgm:cxnLst>
    <dgm:cxn modelId="{636E4119-2518-4152-8A11-6596E43DE8AC}" type="presOf" srcId="{D5310991-86AD-41FC-B7C5-1F56D509716E}" destId="{9BAC58C1-15F9-4800-8C71-561B75B9534A}" srcOrd="0" destOrd="1" presId="urn:microsoft.com/office/officeart/2016/7/layout/BasicProcessNew"/>
    <dgm:cxn modelId="{6D31842D-6521-4C35-BCBA-BBC02AA1F3AD}" type="presOf" srcId="{DC9DD2AD-F340-48CE-9E5E-E6D2C104F77A}" destId="{9BAC58C1-15F9-4800-8C71-561B75B9534A}" srcOrd="0" destOrd="6" presId="urn:microsoft.com/office/officeart/2016/7/layout/BasicProcessNew"/>
    <dgm:cxn modelId="{3742963F-3E5B-4223-984B-8402E967E24B}" srcId="{ECF5FF10-2B33-4C1D-BA08-B2A1AA63208F}" destId="{406CD760-97BD-480A-92D9-B4BB2C31B3C8}" srcOrd="1" destOrd="0" parTransId="{B3FCDD0B-0E69-4768-8A6A-C80DC8EAE85B}" sibTransId="{15F19383-9CD4-452E-AB8A-CFAC09EB4D3E}"/>
    <dgm:cxn modelId="{EB52B85C-0611-4D2E-AC6E-1E3F33B5AB27}" type="presOf" srcId="{360E7121-C7BC-4F60-B6FC-9AD00B6A7620}" destId="{9BAC58C1-15F9-4800-8C71-561B75B9534A}" srcOrd="0" destOrd="4" presId="urn:microsoft.com/office/officeart/2016/7/layout/BasicProcessNew"/>
    <dgm:cxn modelId="{72844146-E05B-40A6-9B57-2F4C81C77451}" srcId="{ECF5FF10-2B33-4C1D-BA08-B2A1AA63208F}" destId="{39A6E527-DEB4-4971-B8CF-8C14889C0E81}" srcOrd="2" destOrd="0" parTransId="{D0D33D54-07E3-480B-8C21-10796569A63D}" sibTransId="{DA841297-066D-4D4F-8F2C-96C3582D246C}"/>
    <dgm:cxn modelId="{091AE76D-5574-4B44-95A0-D377EB7AB1DB}" type="presOf" srcId="{406CD760-97BD-480A-92D9-B4BB2C31B3C8}" destId="{9BAC58C1-15F9-4800-8C71-561B75B9534A}" srcOrd="0" destOrd="2" presId="urn:microsoft.com/office/officeart/2016/7/layout/BasicProcessNew"/>
    <dgm:cxn modelId="{F1656B70-D9DF-4081-8766-C59234994497}" type="presOf" srcId="{D86C8152-3437-4E79-8FC4-ABE069712571}" destId="{9BAC58C1-15F9-4800-8C71-561B75B9534A}" srcOrd="0" destOrd="5" presId="urn:microsoft.com/office/officeart/2016/7/layout/BasicProcessNew"/>
    <dgm:cxn modelId="{B8201D59-D942-434A-8D69-1321F14EDE7A}" type="presOf" srcId="{39A6E527-DEB4-4971-B8CF-8C14889C0E81}" destId="{9BAC58C1-15F9-4800-8C71-561B75B9534A}" srcOrd="0" destOrd="3" presId="urn:microsoft.com/office/officeart/2016/7/layout/BasicProcessNew"/>
    <dgm:cxn modelId="{CB2A367C-0EA4-45DD-9E93-69946EAC5478}" srcId="{ECF5FF10-2B33-4C1D-BA08-B2A1AA63208F}" destId="{DC9DD2AD-F340-48CE-9E5E-E6D2C104F77A}" srcOrd="5" destOrd="0" parTransId="{BDF2F113-8BBD-45B8-92AF-32F16B157EE7}" sibTransId="{AEFDF8E6-2737-4120-A497-8F4D2F7BE41A}"/>
    <dgm:cxn modelId="{57B0F991-6137-4C73-A752-BC362CC48EB9}" srcId="{ECF5FF10-2B33-4C1D-BA08-B2A1AA63208F}" destId="{360E7121-C7BC-4F60-B6FC-9AD00B6A7620}" srcOrd="3" destOrd="0" parTransId="{99438DAE-2CE4-4B01-9003-CE3B1D4825EB}" sibTransId="{5DA0CF3B-5BFA-4DEC-A752-6CCCC5F905FA}"/>
    <dgm:cxn modelId="{B53D1CBA-9573-4278-B7A6-C8FC240A5CF1}" srcId="{ECF5FF10-2B33-4C1D-BA08-B2A1AA63208F}" destId="{D86C8152-3437-4E79-8FC4-ABE069712571}" srcOrd="4" destOrd="0" parTransId="{7F1CF008-340D-4F66-AE6F-F41D701432AE}" sibTransId="{79AEC979-93F6-41E0-A10D-D7C86F2BBCF5}"/>
    <dgm:cxn modelId="{7B73BAD5-6182-4967-943F-8AB5215F4626}" srcId="{5A7F4E82-827F-4102-9A51-A7A82E1E3F67}" destId="{ECF5FF10-2B33-4C1D-BA08-B2A1AA63208F}" srcOrd="0" destOrd="0" parTransId="{BF6254EC-7205-4891-9529-865D063C80E8}" sibTransId="{3277FB81-8EEC-4F00-ADC1-236DC4E3E7B7}"/>
    <dgm:cxn modelId="{62E60DE6-8F9B-4F0A-A7B9-C8CA15BA54D7}" type="presOf" srcId="{ECF5FF10-2B33-4C1D-BA08-B2A1AA63208F}" destId="{9BAC58C1-15F9-4800-8C71-561B75B9534A}" srcOrd="0" destOrd="0" presId="urn:microsoft.com/office/officeart/2016/7/layout/BasicProcessNew"/>
    <dgm:cxn modelId="{7D88D3EA-37CE-44FA-BF06-E164CFEA4260}" srcId="{ECF5FF10-2B33-4C1D-BA08-B2A1AA63208F}" destId="{D5310991-86AD-41FC-B7C5-1F56D509716E}" srcOrd="0" destOrd="0" parTransId="{200C8659-8CFA-4926-961B-BC3BA18E05EC}" sibTransId="{37F1BACF-E41E-4009-B09B-F36C07111B86}"/>
    <dgm:cxn modelId="{057042FB-68B4-4C98-861C-1D29E900616D}" type="presOf" srcId="{5A7F4E82-827F-4102-9A51-A7A82E1E3F67}" destId="{27C02703-0BE1-4A9A-AA4C-9BEA97B4F5C8}" srcOrd="0" destOrd="0" presId="urn:microsoft.com/office/officeart/2016/7/layout/BasicProcessNew"/>
    <dgm:cxn modelId="{22778F55-3739-4EAE-9E53-9C9C58C6A116}" type="presParOf" srcId="{27C02703-0BE1-4A9A-AA4C-9BEA97B4F5C8}" destId="{9BAC58C1-15F9-4800-8C71-561B75B9534A}" srcOrd="0" destOrd="0" presId="urn:microsoft.com/office/officeart/2016/7/layout/Basic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879032-2D7A-4787-B947-0DF3955FE947}" type="doc">
      <dgm:prSet loTypeId="urn:microsoft.com/office/officeart/2005/8/layout/hList1" loCatId="Inbox" qsTypeId="urn:microsoft.com/office/officeart/2005/8/quickstyle/simple1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67871596-3086-43B3-BCD7-185FC3F72820}">
      <dgm:prSet/>
      <dgm:spPr/>
      <dgm:t>
        <a:bodyPr/>
        <a:lstStyle/>
        <a:p>
          <a:r>
            <a:rPr lang="en-US"/>
            <a:t>Países Baixos</a:t>
          </a:r>
        </a:p>
      </dgm:t>
    </dgm:pt>
    <dgm:pt modelId="{2598B428-32BE-4A8D-BEF7-D195A932BA19}" type="parTrans" cxnId="{AF95B5EF-AFC8-480D-BFBA-34E55756CF9B}">
      <dgm:prSet/>
      <dgm:spPr/>
      <dgm:t>
        <a:bodyPr/>
        <a:lstStyle/>
        <a:p>
          <a:endParaRPr lang="en-US"/>
        </a:p>
      </dgm:t>
    </dgm:pt>
    <dgm:pt modelId="{E0A7D8D3-B9EC-4168-BBC9-489AA9149510}" type="sibTrans" cxnId="{AF95B5EF-AFC8-480D-BFBA-34E55756CF9B}">
      <dgm:prSet/>
      <dgm:spPr/>
      <dgm:t>
        <a:bodyPr/>
        <a:lstStyle/>
        <a:p>
          <a:endParaRPr lang="en-US"/>
        </a:p>
      </dgm:t>
    </dgm:pt>
    <dgm:pt modelId="{E9BDD9DA-0A13-422B-B809-EB3A13C0380C}">
      <dgm:prSet/>
      <dgm:spPr/>
      <dgm:t>
        <a:bodyPr/>
        <a:lstStyle/>
        <a:p>
          <a:r>
            <a:rPr lang="en-US"/>
            <a:t>Elevada qualidade de infraestruturas, com ênfase na área dos transportes marítimos e aéreos.</a:t>
          </a:r>
        </a:p>
      </dgm:t>
    </dgm:pt>
    <dgm:pt modelId="{61D1A439-DC07-43BA-8517-6511B18C579C}" type="parTrans" cxnId="{B76149C1-9776-4C13-AECF-4D65E38AE769}">
      <dgm:prSet/>
      <dgm:spPr/>
      <dgm:t>
        <a:bodyPr/>
        <a:lstStyle/>
        <a:p>
          <a:endParaRPr lang="en-US"/>
        </a:p>
      </dgm:t>
    </dgm:pt>
    <dgm:pt modelId="{4014B3C0-82F7-4B32-9797-FBDBF3A3C4E5}" type="sibTrans" cxnId="{B76149C1-9776-4C13-AECF-4D65E38AE769}">
      <dgm:prSet/>
      <dgm:spPr/>
      <dgm:t>
        <a:bodyPr/>
        <a:lstStyle/>
        <a:p>
          <a:endParaRPr lang="en-US"/>
        </a:p>
      </dgm:t>
    </dgm:pt>
    <dgm:pt modelId="{276FF6D4-5CB7-4C2D-B35E-8052B5F5DB6F}">
      <dgm:prSet/>
      <dgm:spPr/>
      <dgm:t>
        <a:bodyPr/>
        <a:lstStyle/>
        <a:p>
          <a:r>
            <a:rPr lang="en-US"/>
            <a:t>Disponibilidade local de serviços de especialização e de instituições de investigação científica</a:t>
          </a:r>
        </a:p>
      </dgm:t>
    </dgm:pt>
    <dgm:pt modelId="{AD0AB5B3-5B71-4EBE-9587-57ED5B44832B}" type="parTrans" cxnId="{CB90C208-5781-4912-909A-8DD531DC020F}">
      <dgm:prSet/>
      <dgm:spPr/>
      <dgm:t>
        <a:bodyPr/>
        <a:lstStyle/>
        <a:p>
          <a:endParaRPr lang="en-US"/>
        </a:p>
      </dgm:t>
    </dgm:pt>
    <dgm:pt modelId="{69F8DA72-4AC0-48EC-A9B6-2255CBDECE9D}" type="sibTrans" cxnId="{CB90C208-5781-4912-909A-8DD531DC020F}">
      <dgm:prSet/>
      <dgm:spPr/>
      <dgm:t>
        <a:bodyPr/>
        <a:lstStyle/>
        <a:p>
          <a:endParaRPr lang="en-US"/>
        </a:p>
      </dgm:t>
    </dgm:pt>
    <dgm:pt modelId="{C1ADBDE7-21DA-43AC-BF45-DFA9E250A00A}">
      <dgm:prSet/>
      <dgm:spPr/>
      <dgm:t>
        <a:bodyPr/>
        <a:lstStyle/>
        <a:p>
          <a:r>
            <a:rPr lang="en-US"/>
            <a:t>A disposição para delegar autoridade é parte da cultura empresarial</a:t>
          </a:r>
        </a:p>
      </dgm:t>
    </dgm:pt>
    <dgm:pt modelId="{E6604E81-B69F-41C8-9D44-4B67B0D0B04A}" type="parTrans" cxnId="{910BB369-1024-440B-B68E-3237ACBF78DD}">
      <dgm:prSet/>
      <dgm:spPr/>
      <dgm:t>
        <a:bodyPr/>
        <a:lstStyle/>
        <a:p>
          <a:endParaRPr lang="en-US"/>
        </a:p>
      </dgm:t>
    </dgm:pt>
    <dgm:pt modelId="{2EA814A7-4558-4E21-9DF6-2C49E7E41E3A}" type="sibTrans" cxnId="{910BB369-1024-440B-B68E-3237ACBF78DD}">
      <dgm:prSet/>
      <dgm:spPr/>
      <dgm:t>
        <a:bodyPr/>
        <a:lstStyle/>
        <a:p>
          <a:endParaRPr lang="en-US"/>
        </a:p>
      </dgm:t>
    </dgm:pt>
    <dgm:pt modelId="{F667053F-A6CE-4E78-A91C-AF8F322B22D1}">
      <dgm:prSet/>
      <dgm:spPr/>
      <dgm:t>
        <a:bodyPr/>
        <a:lstStyle/>
        <a:p>
          <a:r>
            <a:rPr lang="en-US" dirty="0" err="1"/>
            <a:t>Aprovou</a:t>
          </a:r>
          <a:r>
            <a:rPr lang="en-US" dirty="0"/>
            <a:t> </a:t>
          </a:r>
          <a:r>
            <a:rPr lang="en-US" dirty="0" err="1"/>
            <a:t>recentemente</a:t>
          </a:r>
          <a:r>
            <a:rPr lang="en-US" dirty="0"/>
            <a:t> (2015) </a:t>
          </a:r>
          <a:r>
            <a:rPr lang="en-US" dirty="0" err="1"/>
            <a:t>alterações</a:t>
          </a:r>
          <a:r>
            <a:rPr lang="en-US" dirty="0"/>
            <a:t> à </a:t>
          </a:r>
          <a:r>
            <a:rPr lang="en-US" dirty="0" err="1"/>
            <a:t>sua</a:t>
          </a:r>
          <a:r>
            <a:rPr lang="en-US" dirty="0"/>
            <a:t> lei </a:t>
          </a:r>
          <a:r>
            <a:rPr lang="en-US" dirty="0" err="1"/>
            <a:t>laboral</a:t>
          </a:r>
          <a:r>
            <a:rPr lang="en-US" dirty="0"/>
            <a:t>, </a:t>
          </a:r>
          <a:r>
            <a:rPr lang="en-US" dirty="0" err="1"/>
            <a:t>facilitando</a:t>
          </a:r>
          <a:r>
            <a:rPr lang="en-US" dirty="0"/>
            <a:t> as </a:t>
          </a:r>
          <a:r>
            <a:rPr lang="en-US" dirty="0" err="1"/>
            <a:t>práticas</a:t>
          </a:r>
          <a:r>
            <a:rPr lang="en-US" dirty="0"/>
            <a:t> de </a:t>
          </a:r>
          <a:r>
            <a:rPr lang="en-US" dirty="0" err="1"/>
            <a:t>contratamento</a:t>
          </a:r>
          <a:r>
            <a:rPr lang="en-US" dirty="0"/>
            <a:t> e </a:t>
          </a:r>
          <a:r>
            <a:rPr lang="en-US" dirty="0" err="1"/>
            <a:t>despedimento</a:t>
          </a:r>
          <a:endParaRPr lang="en-US" dirty="0"/>
        </a:p>
      </dgm:t>
    </dgm:pt>
    <dgm:pt modelId="{83664299-F2D9-433B-815F-0544031B0D05}" type="parTrans" cxnId="{DEA5205A-1046-4E0A-AF03-E58DF3F250EB}">
      <dgm:prSet/>
      <dgm:spPr/>
      <dgm:t>
        <a:bodyPr/>
        <a:lstStyle/>
        <a:p>
          <a:endParaRPr lang="en-US"/>
        </a:p>
      </dgm:t>
    </dgm:pt>
    <dgm:pt modelId="{079A32BF-F9C1-4D7E-A0DB-C95B703008CD}" type="sibTrans" cxnId="{DEA5205A-1046-4E0A-AF03-E58DF3F250EB}">
      <dgm:prSet/>
      <dgm:spPr/>
      <dgm:t>
        <a:bodyPr/>
        <a:lstStyle/>
        <a:p>
          <a:endParaRPr lang="en-US"/>
        </a:p>
      </dgm:t>
    </dgm:pt>
    <dgm:pt modelId="{C010C2AF-3AA7-4C92-9664-64371A7F5D0D}" type="pres">
      <dgm:prSet presAssocID="{67879032-2D7A-4787-B947-0DF3955FE947}" presName="Name0" presStyleCnt="0">
        <dgm:presLayoutVars>
          <dgm:dir/>
          <dgm:animLvl val="lvl"/>
          <dgm:resizeHandles val="exact"/>
        </dgm:presLayoutVars>
      </dgm:prSet>
      <dgm:spPr/>
    </dgm:pt>
    <dgm:pt modelId="{AE2BF8D6-3D9B-4F42-89F9-CBFD14068A9F}" type="pres">
      <dgm:prSet presAssocID="{67871596-3086-43B3-BCD7-185FC3F72820}" presName="composite" presStyleCnt="0"/>
      <dgm:spPr/>
    </dgm:pt>
    <dgm:pt modelId="{C01B1574-29F1-4AA7-B715-F271EDBE1F06}" type="pres">
      <dgm:prSet presAssocID="{67871596-3086-43B3-BCD7-185FC3F72820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AB7BF659-D827-4054-9BDD-77C70231C054}" type="pres">
      <dgm:prSet presAssocID="{67871596-3086-43B3-BCD7-185FC3F72820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CB90C208-5781-4912-909A-8DD531DC020F}" srcId="{67871596-3086-43B3-BCD7-185FC3F72820}" destId="{276FF6D4-5CB7-4C2D-B35E-8052B5F5DB6F}" srcOrd="1" destOrd="0" parTransId="{AD0AB5B3-5B71-4EBE-9587-57ED5B44832B}" sibTransId="{69F8DA72-4AC0-48EC-A9B6-2255CBDECE9D}"/>
    <dgm:cxn modelId="{910BB369-1024-440B-B68E-3237ACBF78DD}" srcId="{67871596-3086-43B3-BCD7-185FC3F72820}" destId="{C1ADBDE7-21DA-43AC-BF45-DFA9E250A00A}" srcOrd="2" destOrd="0" parTransId="{E6604E81-B69F-41C8-9D44-4B67B0D0B04A}" sibTransId="{2EA814A7-4558-4E21-9DF6-2C49E7E41E3A}"/>
    <dgm:cxn modelId="{C283EF6C-B561-44BC-8C10-310839611F85}" type="presOf" srcId="{276FF6D4-5CB7-4C2D-B35E-8052B5F5DB6F}" destId="{AB7BF659-D827-4054-9BDD-77C70231C054}" srcOrd="0" destOrd="1" presId="urn:microsoft.com/office/officeart/2005/8/layout/hList1"/>
    <dgm:cxn modelId="{DEA5205A-1046-4E0A-AF03-E58DF3F250EB}" srcId="{67871596-3086-43B3-BCD7-185FC3F72820}" destId="{F667053F-A6CE-4E78-A91C-AF8F322B22D1}" srcOrd="3" destOrd="0" parTransId="{83664299-F2D9-433B-815F-0544031B0D05}" sibTransId="{079A32BF-F9C1-4D7E-A0DB-C95B703008CD}"/>
    <dgm:cxn modelId="{B76149C1-9776-4C13-AECF-4D65E38AE769}" srcId="{67871596-3086-43B3-BCD7-185FC3F72820}" destId="{E9BDD9DA-0A13-422B-B809-EB3A13C0380C}" srcOrd="0" destOrd="0" parTransId="{61D1A439-DC07-43BA-8517-6511B18C579C}" sibTransId="{4014B3C0-82F7-4B32-9797-FBDBF3A3C4E5}"/>
    <dgm:cxn modelId="{DC80C6DD-CE0E-4766-89A9-1447F4EAE1D0}" type="presOf" srcId="{C1ADBDE7-21DA-43AC-BF45-DFA9E250A00A}" destId="{AB7BF659-D827-4054-9BDD-77C70231C054}" srcOrd="0" destOrd="2" presId="urn:microsoft.com/office/officeart/2005/8/layout/hList1"/>
    <dgm:cxn modelId="{ACA832ED-FA2A-463A-B76C-3E165E290AF9}" type="presOf" srcId="{E9BDD9DA-0A13-422B-B809-EB3A13C0380C}" destId="{AB7BF659-D827-4054-9BDD-77C70231C054}" srcOrd="0" destOrd="0" presId="urn:microsoft.com/office/officeart/2005/8/layout/hList1"/>
    <dgm:cxn modelId="{3AA6D8EE-8B3C-4CD8-B42C-4835A13820EA}" type="presOf" srcId="{67871596-3086-43B3-BCD7-185FC3F72820}" destId="{C01B1574-29F1-4AA7-B715-F271EDBE1F06}" srcOrd="0" destOrd="0" presId="urn:microsoft.com/office/officeart/2005/8/layout/hList1"/>
    <dgm:cxn modelId="{AF95B5EF-AFC8-480D-BFBA-34E55756CF9B}" srcId="{67879032-2D7A-4787-B947-0DF3955FE947}" destId="{67871596-3086-43B3-BCD7-185FC3F72820}" srcOrd="0" destOrd="0" parTransId="{2598B428-32BE-4A8D-BEF7-D195A932BA19}" sibTransId="{E0A7D8D3-B9EC-4168-BBC9-489AA9149510}"/>
    <dgm:cxn modelId="{B4F4F0F9-B12E-4557-8B66-2666A2251C05}" type="presOf" srcId="{F667053F-A6CE-4E78-A91C-AF8F322B22D1}" destId="{AB7BF659-D827-4054-9BDD-77C70231C054}" srcOrd="0" destOrd="3" presId="urn:microsoft.com/office/officeart/2005/8/layout/hList1"/>
    <dgm:cxn modelId="{97D445FF-8A1F-4362-8330-F82CAB4AEEF0}" type="presOf" srcId="{67879032-2D7A-4787-B947-0DF3955FE947}" destId="{C010C2AF-3AA7-4C92-9664-64371A7F5D0D}" srcOrd="0" destOrd="0" presId="urn:microsoft.com/office/officeart/2005/8/layout/hList1"/>
    <dgm:cxn modelId="{E3902654-3F99-48F3-80E5-D864FD49F901}" type="presParOf" srcId="{C010C2AF-3AA7-4C92-9664-64371A7F5D0D}" destId="{AE2BF8D6-3D9B-4F42-89F9-CBFD14068A9F}" srcOrd="0" destOrd="0" presId="urn:microsoft.com/office/officeart/2005/8/layout/hList1"/>
    <dgm:cxn modelId="{2024881B-98AE-4756-8DA8-476716C42C05}" type="presParOf" srcId="{AE2BF8D6-3D9B-4F42-89F9-CBFD14068A9F}" destId="{C01B1574-29F1-4AA7-B715-F271EDBE1F06}" srcOrd="0" destOrd="0" presId="urn:microsoft.com/office/officeart/2005/8/layout/hList1"/>
    <dgm:cxn modelId="{63219FCA-D90E-4BDD-9E12-E989151A6291}" type="presParOf" srcId="{AE2BF8D6-3D9B-4F42-89F9-CBFD14068A9F}" destId="{AB7BF659-D827-4054-9BDD-77C70231C05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AC58C1-15F9-4800-8C71-561B75B9534A}">
      <dsp:nvSpPr>
        <dsp:cNvPr id="0" name=""/>
        <dsp:cNvSpPr/>
      </dsp:nvSpPr>
      <dsp:spPr>
        <a:xfrm>
          <a:off x="5134" y="0"/>
          <a:ext cx="10505330" cy="40809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kern="1200"/>
            <a:t>Alemanha</a:t>
          </a:r>
          <a:endParaRPr lang="en-US" sz="27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100" kern="1200"/>
            <a:t>Maior Economia da União Europeia (tamanho do mercado e sofisticação do negócio)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100" kern="1200"/>
            <a:t>Contribuição de 30,3% da indústria para a formação do PIB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100" kern="1200"/>
            <a:t>É o terceiro maior exportador mundial, a seguir à China e aos EUA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100" kern="1200"/>
            <a:t>Gastos elevados das empresas com R&amp;D, e alargada colaboração das instituições de ensino com a indústria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100" kern="1200" dirty="0"/>
            <a:t>Uso eficiente do seu talento, apoiado por práticas de gestão que encorajam o envolvimento dos trabalhadores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100" kern="1200"/>
            <a:t>Com desativação de centrais nucleares até 2022, o aumento da produção de energia a partir do gás natural, requererá um forte investimento numa rede de centrais obsoletas e a adoção das energias renováveis.</a:t>
          </a:r>
          <a:endParaRPr lang="en-US" sz="2100" kern="1200"/>
        </a:p>
      </dsp:txBody>
      <dsp:txXfrm>
        <a:off x="5134" y="0"/>
        <a:ext cx="10505330" cy="40809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1B1574-29F1-4AA7-B715-F271EDBE1F06}">
      <dsp:nvSpPr>
        <dsp:cNvPr id="0" name=""/>
        <dsp:cNvSpPr/>
      </dsp:nvSpPr>
      <dsp:spPr>
        <a:xfrm>
          <a:off x="0" y="58214"/>
          <a:ext cx="10515600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Países Baixos</a:t>
          </a:r>
        </a:p>
      </dsp:txBody>
      <dsp:txXfrm>
        <a:off x="0" y="58214"/>
        <a:ext cx="10515600" cy="777600"/>
      </dsp:txXfrm>
    </dsp:sp>
    <dsp:sp modelId="{AB7BF659-D827-4054-9BDD-77C70231C054}">
      <dsp:nvSpPr>
        <dsp:cNvPr id="0" name=""/>
        <dsp:cNvSpPr/>
      </dsp:nvSpPr>
      <dsp:spPr>
        <a:xfrm>
          <a:off x="0" y="835814"/>
          <a:ext cx="10515600" cy="31869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Elevada qualidade de infraestruturas, com ênfase na área dos transportes marítimos e aéreos.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Disponibilidade local de serviços de especialização e de instituições de investigação científica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A disposição para delegar autoridade é parte da cultura empresarial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 err="1"/>
            <a:t>Aprovou</a:t>
          </a:r>
          <a:r>
            <a:rPr lang="en-US" sz="2700" kern="1200" dirty="0"/>
            <a:t> </a:t>
          </a:r>
          <a:r>
            <a:rPr lang="en-US" sz="2700" kern="1200" dirty="0" err="1"/>
            <a:t>recentemente</a:t>
          </a:r>
          <a:r>
            <a:rPr lang="en-US" sz="2700" kern="1200" dirty="0"/>
            <a:t> (2015) </a:t>
          </a:r>
          <a:r>
            <a:rPr lang="en-US" sz="2700" kern="1200" dirty="0" err="1"/>
            <a:t>alterações</a:t>
          </a:r>
          <a:r>
            <a:rPr lang="en-US" sz="2700" kern="1200" dirty="0"/>
            <a:t> à </a:t>
          </a:r>
          <a:r>
            <a:rPr lang="en-US" sz="2700" kern="1200" dirty="0" err="1"/>
            <a:t>sua</a:t>
          </a:r>
          <a:r>
            <a:rPr lang="en-US" sz="2700" kern="1200" dirty="0"/>
            <a:t> lei </a:t>
          </a:r>
          <a:r>
            <a:rPr lang="en-US" sz="2700" kern="1200" dirty="0" err="1"/>
            <a:t>laboral</a:t>
          </a:r>
          <a:r>
            <a:rPr lang="en-US" sz="2700" kern="1200" dirty="0"/>
            <a:t>, </a:t>
          </a:r>
          <a:r>
            <a:rPr lang="en-US" sz="2700" kern="1200" dirty="0" err="1"/>
            <a:t>facilitando</a:t>
          </a:r>
          <a:r>
            <a:rPr lang="en-US" sz="2700" kern="1200" dirty="0"/>
            <a:t> as </a:t>
          </a:r>
          <a:r>
            <a:rPr lang="en-US" sz="2700" kern="1200" dirty="0" err="1"/>
            <a:t>práticas</a:t>
          </a:r>
          <a:r>
            <a:rPr lang="en-US" sz="2700" kern="1200" dirty="0"/>
            <a:t> de </a:t>
          </a:r>
          <a:r>
            <a:rPr lang="en-US" sz="2700" kern="1200" dirty="0" err="1"/>
            <a:t>contratamento</a:t>
          </a:r>
          <a:r>
            <a:rPr lang="en-US" sz="2700" kern="1200" dirty="0"/>
            <a:t> e </a:t>
          </a:r>
          <a:r>
            <a:rPr lang="en-US" sz="2700" kern="1200" dirty="0" err="1"/>
            <a:t>despedimento</a:t>
          </a:r>
          <a:endParaRPr lang="en-US" sz="2700" kern="1200" dirty="0"/>
        </a:p>
      </dsp:txBody>
      <dsp:txXfrm>
        <a:off x="0" y="835814"/>
        <a:ext cx="10515600" cy="31869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ProcessNew">
  <dgm:title val="Basic Process New"/>
  <dgm:desc val="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fact="0.15"/>
      <dgm:constr type="h" for="ch" forName="sibTrans" op="equ"/>
    </dgm:constrLst>
    <dgm:ruleLst>
      <dgm:rule type="h" for="ch" forName="sibTrans" val="6.75" fact="NaN" max="NaN"/>
      <dgm:rule type="w" for="ch" forName="sibTrans" val="8.75" fact="NaN" max="NaN"/>
    </dgm:ruleLst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lMarg" val="12"/>
          <dgm:constr type="rMarg" val="12"/>
          <dgm:constr type="tMarg" val="12"/>
          <dgm:constr type="bMarg" val="12"/>
        </dgm:constrLst>
        <dgm:ruleLst>
          <dgm:rule type="primFontSz" val="11" fact="NaN" max="NaN"/>
          <dgm:rule type="primFontSz" val="18" fact="NaN" max="NaN"/>
          <dgm:rule type="h" val="NaN" fact="1.5" max="NaN"/>
          <dgm:rule type="primFontSz" val="11" fact="NaN" max="NaN"/>
          <dgm:rule type="h" val="INF" fact="NaN" max="NaN"/>
        </dgm:ruleLst>
      </dgm:layoutNode>
      <dgm:forEach name="sibTransForEach" axis="followSib" ptType="sibTrans" cnt="1">
        <dgm:layoutNode name="sibTransSpacerBeforeConnector" styleLbl="node1">
          <dgm:alg type="sp"/>
          <dgm:shape xmlns:r="http://schemas.openxmlformats.org/officeDocument/2006/relationships" r:blip="">
            <dgm:adjLst/>
          </dgm:shape>
          <dgm:constrLst>
            <dgm:constr type="w" val="4.5"/>
          </dgm:constrLst>
          <dgm:presOf/>
          <dgm:ruleLst>
            <dgm:rule type="w" val="4.5" fact="NaN" max="NaN"/>
          </dgm:ruleLst>
        </dgm:layoutNode>
        <dgm:layoutNode name="sibTrans" styleLbl="node1">
          <dgm:alg type="sp"/>
          <dgm:shape xmlns:r="http://schemas.openxmlformats.org/officeDocument/2006/relationships" type="rightArrow" r:blip="">
            <dgm:adjLst>
              <dgm:adj idx="1" val="0.5"/>
            </dgm:adjLst>
          </dgm:shape>
          <dgm:presOf axis="self"/>
          <dgm:constrLst>
            <dgm:constr type="h" val="6.75"/>
          </dgm:constrLst>
          <dgm:ruleLst>
            <dgm:rule type="h" val="6.75" fact="NaN" max="NaN"/>
            <dgm:rule type="w" val="8.75" fact="NaN" max="NaN"/>
          </dgm:ruleLst>
        </dgm:layoutNode>
        <dgm:layoutNode name="sibTransSpacerAfterConnector">
          <dgm:alg type="sp"/>
          <dgm:shape xmlns:r="http://schemas.openxmlformats.org/officeDocument/2006/relationships" r:blip="">
            <dgm:adjLst/>
          </dgm:shape>
          <dgm:constrLst>
            <dgm:constr type="w" val="4.5"/>
          </dgm:constrLst>
          <dgm:presOf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CA8ED6-1FFF-40F1-8DBE-9A8584C0F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CA4CD7C-65E9-4F23-AECB-AFA58C95C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do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298075E-9C7B-47A8-9B2F-69041FBA4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A0EBAA5-62A5-4421-A741-414B82FB4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C97C265-4B2B-46D4-8565-2EB9B564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45032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B7BF06-9832-406D-9A78-DD2170531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0E0718F0-E867-405A-B68F-5452B949C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2DEA7D5-17C4-42EF-B50C-8EF111111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E298E96-9CA8-4E41-B987-D8F344042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370B675-E207-4F90-B8C5-71DF29EE9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94942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6292EE1-D794-4981-B3CC-CAA2699D9A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F98B8188-354D-4F52-85AF-FF79790FE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B5FD07B-CE90-4A6D-ACF8-9BA5328F0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FF58D6E-1C64-4305-B22C-E17CF4A9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24BED5C-A677-4C9D-AE5E-AA813601E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106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35AF8-DAB7-40BD-929C-10B2F7631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C0E34FB-AAA7-4275-B963-84E0F2641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F3E1579-DC68-43FC-A569-CF07FB9E6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25A0DED-74D1-4DB8-94B0-DCA7FA931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275F7A0-1C18-4302-950A-B40864F00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576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451B9-C1C6-4C4E-AD43-752BA313C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66B07FF-9467-4D81-9CB6-05B246A97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88C7B5C-4501-4BBE-8EAD-5D77B7E0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8F2C5EC-914B-4F03-93E0-BDFC973AF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2496EA2-B70A-47E4-B5B8-13E47864D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106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E1D1BD-0B3F-4CB0-BC15-B70AEB9F9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6C5B74A-E722-4FD3-93E3-25588D8B17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27C6C0A3-D903-41CD-BAD9-B22659DA3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F70A1F75-DA35-4796-9D1B-1ABE1F420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8954CED-CFE0-4A40-9840-1B69C8E74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33CE3076-682E-4E34-8E41-9951C68D6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10000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3AF2B1-9EA5-4F4C-846E-D4D00110F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EC06A37-111F-443A-8EDB-7E7AFE7CA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24B8FB0A-3EB0-46A8-AAD3-E5406A86B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D8FFDBD6-C3E7-4578-A22C-D46D8F97B4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A414BD56-18B7-4093-9915-2F770E5D9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E77A824D-ED63-44BF-8EE6-E5083CDF3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E227D942-CA0D-4CCE-8CED-7C1C9AD63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502F380B-FBF7-4EBA-A0EF-1DAE16038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04296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55705-38F0-40B8-938F-20C41EC93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8508B06A-8A02-4766-8AA6-225C3A43B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067B1741-768D-43E0-AD60-2AECF1FE1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A300C916-0208-4683-B11C-B26D5747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9563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3A22B04-8B94-472D-9CBB-5DE5AE5C4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75EB32F1-7EE3-46A9-BF88-C6EBC89F1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DAFDEC8-12AD-4F48-85F7-3FE070C01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7637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FEB129-B2B8-49BF-94DB-54669261B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0C3E9AE-8490-464E-A529-1D74022BD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ED204353-786A-4E27-BD04-9DB8A5E6EA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19F5BB2E-749C-4C5C-B0AF-3B5590417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A09AC5BD-CF4C-4925-BF0F-7663CE17A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C8E29AF-B879-4494-A74A-217C743A7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1086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67C2ED-D3FD-49C6-B488-8F985B7C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9583D7F6-49F6-4419-A404-96AF3214E8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31272CFC-8597-416E-8903-AF1DADA32C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B4BB0AE-53DD-4EF6-85D1-D22ECE217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C45426F-1F22-4F7D-878E-68316619D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6F16DF8-A45B-49BE-B233-7538CB4D5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18515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43DEABCC-8F21-4034-A6C9-2512758E1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876B17AE-120C-4BF3-AE38-A761A3B4E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FE5B41C-1C4B-4FC2-83B0-94694E248D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6AC81-987A-40F4-8E7B-85894478CEAC}" type="datetimeFigureOut">
              <a:rPr lang="pt-PT" smtClean="0"/>
              <a:t>26/09/2017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3A7389D-F9B3-4CF7-8F45-1FD6A96EA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DF29F30-902C-4A52-8CF0-1A34BD04FA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46AD9-8414-47DE-87B9-0044F7FF05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9221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33C66AF-81B1-46CC-8AD2-EF5340B67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606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147ADC1C-247A-4E08-862E-3C401208E9CF}"/>
              </a:ext>
            </a:extLst>
          </p:cNvPr>
          <p:cNvSpPr txBox="1"/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defPPr>
              <a:defRPr lang="pt-PT"/>
            </a:defPPr>
            <a:lvl1pPr>
              <a:defRPr sz="3200" b="1"/>
            </a:lvl1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Indicadores</a:t>
            </a:r>
            <a:r>
              <a:rPr lang="en-US" sz="5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 </a:t>
            </a:r>
            <a:r>
              <a:rPr lang="en-US" sz="5400" b="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União</a:t>
            </a:r>
            <a:r>
              <a:rPr lang="en-US" sz="5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Europeia</a:t>
            </a:r>
            <a:endParaRPr lang="en-US" sz="5400" b="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400" b="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400" b="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PIB </a:t>
            </a:r>
            <a:r>
              <a:rPr lang="en-US" sz="5400" b="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como</a:t>
            </a:r>
            <a:r>
              <a:rPr lang="en-US" sz="5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medida</a:t>
            </a:r>
            <a:r>
              <a:rPr lang="en-US" sz="5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do </a:t>
            </a:r>
            <a:r>
              <a:rPr lang="en-US" sz="5400" b="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sucesso</a:t>
            </a:r>
            <a:r>
              <a:rPr lang="en-US" sz="5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económico</a:t>
            </a:r>
            <a:r>
              <a:rPr lang="en-US" sz="5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de um </a:t>
            </a:r>
            <a:r>
              <a:rPr lang="en-US" sz="5400" b="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país</a:t>
            </a:r>
            <a:endParaRPr lang="en-US" sz="5400" b="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400" b="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O </a:t>
            </a:r>
            <a:r>
              <a:rPr lang="en-US" sz="54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efeito</a:t>
            </a:r>
            <a:r>
              <a:rPr lang="en-US" sz="5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da </a:t>
            </a:r>
            <a:r>
              <a:rPr lang="en-US" sz="54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tecnologia</a:t>
            </a:r>
            <a:r>
              <a:rPr lang="en-US" sz="5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na</a:t>
            </a:r>
            <a:r>
              <a:rPr lang="en-US" sz="5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oferta</a:t>
            </a:r>
            <a:endParaRPr lang="en-US" sz="5400" b="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08007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6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8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2F0A268C-930C-44AB-9EA4-4E9DDA374B60}"/>
              </a:ext>
            </a:extLst>
          </p:cNvPr>
          <p:cNvSpPr txBox="1"/>
          <p:nvPr/>
        </p:nvSpPr>
        <p:spPr>
          <a:xfrm>
            <a:off x="4880781" y="963877"/>
            <a:ext cx="637776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latin typeface="+mj-lt"/>
              </a:rPr>
              <a:t>O que é?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>
                <a:latin typeface="+mj-lt"/>
              </a:rPr>
              <a:t>Importa</a:t>
            </a:r>
            <a:r>
              <a:rPr lang="en-US" sz="2400" dirty="0">
                <a:latin typeface="+mj-lt"/>
              </a:rPr>
              <a:t>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latin typeface="+mj-lt"/>
              </a:rPr>
              <a:t>O que distingue as </a:t>
            </a:r>
            <a:r>
              <a:rPr lang="en-US" sz="2400" dirty="0" err="1">
                <a:latin typeface="+mj-lt"/>
              </a:rPr>
              <a:t>duas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economias</a:t>
            </a:r>
            <a:r>
              <a:rPr lang="en-US" sz="2400" dirty="0">
                <a:latin typeface="+mj-lt"/>
              </a:rPr>
              <a:t> da </a:t>
            </a:r>
            <a:r>
              <a:rPr lang="en-US" sz="2400" dirty="0" err="1">
                <a:latin typeface="+mj-lt"/>
              </a:rPr>
              <a:t>União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Europeia</a:t>
            </a:r>
            <a:r>
              <a:rPr lang="en-US" sz="2400" dirty="0">
                <a:latin typeface="+mj-lt"/>
              </a:rPr>
              <a:t> com um ICG </a:t>
            </a:r>
            <a:r>
              <a:rPr lang="en-US" sz="2400" dirty="0" err="1">
                <a:latin typeface="+mj-lt"/>
              </a:rPr>
              <a:t>mais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elevado</a:t>
            </a:r>
            <a:r>
              <a:rPr lang="en-US" sz="2400" dirty="0">
                <a:latin typeface="+mj-lt"/>
              </a:rPr>
              <a:t>?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29880FF-C4B1-4374-9194-23714364DE22}"/>
              </a:ext>
            </a:extLst>
          </p:cNvPr>
          <p:cNvSpPr/>
          <p:nvPr/>
        </p:nvSpPr>
        <p:spPr>
          <a:xfrm>
            <a:off x="4268895" y="594545"/>
            <a:ext cx="560172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+mj-lt"/>
              </a:rPr>
              <a:t> </a:t>
            </a:r>
            <a:r>
              <a:rPr lang="en-US" sz="4000" dirty="0" err="1">
                <a:latin typeface="+mj-lt"/>
              </a:rPr>
              <a:t>Indíce</a:t>
            </a:r>
            <a:r>
              <a:rPr lang="en-US" sz="4000" dirty="0">
                <a:latin typeface="+mj-lt"/>
              </a:rPr>
              <a:t> </a:t>
            </a:r>
            <a:r>
              <a:rPr lang="en-US" sz="4000" dirty="0" err="1">
                <a:latin typeface="+mj-lt"/>
              </a:rPr>
              <a:t>Competitivo</a:t>
            </a:r>
            <a:r>
              <a:rPr lang="en-US" sz="4000" dirty="0">
                <a:latin typeface="+mj-lt"/>
              </a:rPr>
              <a:t> global</a:t>
            </a:r>
            <a:endParaRPr lang="pt-PT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3530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8">
            <a:extLst>
              <a:ext uri="{FF2B5EF4-FFF2-40B4-BE49-F238E27FC236}">
                <a16:creationId xmlns:a16="http://schemas.microsoft.com/office/drawing/2014/main" id="{65C9B8F0-FF66-4C15-BD05-E86B8733184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10">
            <a:extLst>
              <a:ext uri="{FF2B5EF4-FFF2-40B4-BE49-F238E27FC236}">
                <a16:creationId xmlns:a16="http://schemas.microsoft.com/office/drawing/2014/main" id="{E4505C23-674B-4195-81D6-0C127FEAE3F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0" name="CaixaDeTexto 1"/>
          <p:cNvGraphicFramePr/>
          <p:nvPr>
            <p:extLst>
              <p:ext uri="{D42A27DB-BD31-4B8C-83A1-F6EECF244321}">
                <p14:modId xmlns:p14="http://schemas.microsoft.com/office/powerpoint/2010/main" val="2209601796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067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5">
            <a:extLst>
              <a:ext uri="{FF2B5EF4-FFF2-40B4-BE49-F238E27FC236}">
                <a16:creationId xmlns:a16="http://schemas.microsoft.com/office/drawing/2014/main" id="{65C9B8F0-FF66-4C15-BD05-E86B8733184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17">
            <a:extLst>
              <a:ext uri="{FF2B5EF4-FFF2-40B4-BE49-F238E27FC236}">
                <a16:creationId xmlns:a16="http://schemas.microsoft.com/office/drawing/2014/main" id="{E4505C23-674B-4195-81D6-0C127FEAE3F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CaixaDeTexto 1"/>
          <p:cNvGraphicFramePr/>
          <p:nvPr>
            <p:extLst>
              <p:ext uri="{D42A27DB-BD31-4B8C-83A1-F6EECF244321}">
                <p14:modId xmlns:p14="http://schemas.microsoft.com/office/powerpoint/2010/main" val="1211965921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8838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F407439-C514-4A37-BC0B-E35BB0B89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12427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73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212</Words>
  <Application>Microsoft Office PowerPoint</Application>
  <PresentationFormat>Ecrã Panorâmico</PresentationFormat>
  <Paragraphs>24</Paragraphs>
  <Slides>6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Samuel Costa</dc:creator>
  <cp:lastModifiedBy>Samuel Costa</cp:lastModifiedBy>
  <cp:revision>17</cp:revision>
  <dcterms:created xsi:type="dcterms:W3CDTF">2017-09-26T17:38:52Z</dcterms:created>
  <dcterms:modified xsi:type="dcterms:W3CDTF">2017-09-26T21:15:45Z</dcterms:modified>
</cp:coreProperties>
</file>

<file path=docProps/thumbnail.jpeg>
</file>